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60" r:id="rId6"/>
    <p:sldId id="285" r:id="rId7"/>
    <p:sldId id="257" r:id="rId8"/>
    <p:sldId id="284" r:id="rId9"/>
    <p:sldId id="286" r:id="rId10"/>
    <p:sldId id="258" r:id="rId11"/>
    <p:sldId id="261" r:id="rId12"/>
    <p:sldId id="287" r:id="rId13"/>
    <p:sldId id="262" r:id="rId14"/>
    <p:sldId id="263" r:id="rId15"/>
    <p:sldId id="259" r:id="rId16"/>
    <p:sldId id="264" r:id="rId17"/>
    <p:sldId id="288" r:id="rId18"/>
    <p:sldId id="265" r:id="rId19"/>
    <p:sldId id="290" r:id="rId20"/>
    <p:sldId id="271" r:id="rId21"/>
    <p:sldId id="272" r:id="rId22"/>
    <p:sldId id="279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5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5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CAD16-E9DF-47E8-A52B-0D44B8DF1C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260C-D366-4E48-BBB3-DF34892DA8B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" y="1426846"/>
            <a:ext cx="12192000" cy="54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64" y="0"/>
            <a:ext cx="9215967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" y="1426846"/>
            <a:ext cx="12192000" cy="543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64" y="0"/>
            <a:ext cx="9215967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c84a7ad46c00268bec0166fea506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635"/>
            <a:ext cx="10160000" cy="6858000"/>
          </a:xfrm>
          <a:prstGeom prst="rect">
            <a:avLst/>
          </a:prstGeom>
        </p:spPr>
      </p:pic>
      <p:sp>
        <p:nvSpPr>
          <p:cNvPr id="6" name="PA_文本框 5"/>
          <p:cNvSpPr txBox="1"/>
          <p:nvPr>
            <p:custDataLst>
              <p:tags r:id="rId3"/>
            </p:custDataLst>
          </p:nvPr>
        </p:nvSpPr>
        <p:spPr>
          <a:xfrm>
            <a:off x="1385570" y="1981200"/>
            <a:ext cx="9907905" cy="15684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9600" b="1" i="1" dirty="0">
                <a:solidFill>
                  <a:srgbClr val="FFFF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Beautiful Dali</a:t>
            </a:r>
            <a:endParaRPr lang="zh-CN" altLang="en-US" sz="9600" b="1" i="1" dirty="0">
              <a:solidFill>
                <a:srgbClr val="FFFF00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7" name="PA_文本框 6"/>
          <p:cNvSpPr txBox="1"/>
          <p:nvPr>
            <p:custDataLst>
              <p:tags r:id="rId4"/>
            </p:custDataLst>
          </p:nvPr>
        </p:nvSpPr>
        <p:spPr>
          <a:xfrm>
            <a:off x="3237865" y="6280150"/>
            <a:ext cx="604075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b="1" i="1" dirty="0">
                <a:solidFill>
                  <a:srgbClr val="FFFF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A place you can't go without in your life.</a:t>
            </a:r>
            <a:endParaRPr lang="zh-CN" altLang="en-US" sz="2000" b="1" i="1" dirty="0">
              <a:solidFill>
                <a:srgbClr val="FFFF00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pic>
        <p:nvPicPr>
          <p:cNvPr id="9" name="PA_图片 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02836" y="6062349"/>
            <a:ext cx="982378" cy="616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94360" y="326390"/>
            <a:ext cx="3472815" cy="583565"/>
          </a:xfrm>
          <a:prstGeom prst="rect">
            <a:avLst/>
          </a:prstGeom>
          <a:noFill/>
          <a:ln>
            <a:solidFill>
              <a:srgbClr val="580000"/>
            </a:solidFill>
          </a:ln>
        </p:spPr>
        <p:txBody>
          <a:bodyPr vert="horz" wrap="square" rtlCol="0">
            <a:spAutoFit/>
          </a:bodyPr>
          <a:p>
            <a:r>
              <a:rPr lang="zh-CN" altLang="en-US" sz="32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Architecture</a:t>
            </a:r>
            <a:endParaRPr lang="zh-CN" altLang="en-US" sz="3200" dirty="0">
              <a:solidFill>
                <a:srgbClr val="580000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9710" y="1267460"/>
            <a:ext cx="5718175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/>
              <a:t>Bai folk houses always have neat appearance, solemn, generous, white wall green tiles, simple and generous. There are generally four forms: one is </a:t>
            </a:r>
            <a:r>
              <a:rPr lang="zh-CN" altLang="en-US" b="1"/>
              <a:t>"two rooms and one ear"</a:t>
            </a:r>
            <a:r>
              <a:rPr lang="zh-CN" altLang="en-US"/>
              <a:t>, that is, two buildings are perpendicular to each other, and there is an ear room at the intersection; The second is </a:t>
            </a:r>
            <a:r>
              <a:rPr lang="zh-CN" altLang="en-US" b="1"/>
              <a:t>"three rooms one zhaobi"</a:t>
            </a:r>
            <a:r>
              <a:rPr lang="zh-CN" altLang="en-US"/>
              <a:t>, that is, three buildings, the main room opposite zhaobi; The third is </a:t>
            </a:r>
            <a:r>
              <a:rPr lang="zh-CN" altLang="en-US" b="1"/>
              <a:t>"four in five courtyards"</a:t>
            </a:r>
            <a:r>
              <a:rPr lang="zh-CN" altLang="en-US"/>
              <a:t>, that is, there are four buildings, each crossing point has a wing; Four for the </a:t>
            </a:r>
            <a:r>
              <a:rPr lang="zh-CN" altLang="en-US" b="1"/>
              <a:t>"six contract spring"</a:t>
            </a:r>
            <a:r>
              <a:rPr lang="zh-CN" altLang="en-US"/>
              <a:t>, that is, there are two big courtyard, each courtyard three buildings, each side of the corridor connected with each other, pass unimpeded, known as </a:t>
            </a:r>
            <a:r>
              <a:rPr lang="zh-CN" altLang="en-US" b="1"/>
              <a:t>"walk horse turn turret"</a:t>
            </a:r>
            <a:r>
              <a:rPr lang="zh-CN" altLang="en-US"/>
              <a:t>.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4160" y="0"/>
            <a:ext cx="5577840" cy="34137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110" y="3377565"/>
            <a:ext cx="5342890" cy="3480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619760"/>
            <a:ext cx="5212080" cy="23469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4725" y="3229610"/>
            <a:ext cx="4726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"walk horse turn turret"</a:t>
            </a:r>
            <a:endParaRPr lang="zh-CN" altLang="en-US" sz="20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75" y="2686050"/>
            <a:ext cx="5745480" cy="2865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2435" y="5883275"/>
            <a:ext cx="4300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ym typeface="+mn-ea"/>
              </a:rPr>
              <a:t>“</a:t>
            </a:r>
            <a:r>
              <a:rPr lang="zh-CN" altLang="en-US" b="1">
                <a:sym typeface="+mn-ea"/>
              </a:rPr>
              <a:t>zhaobi</a:t>
            </a:r>
            <a:r>
              <a:rPr lang="en-US" altLang="zh-CN" b="1">
                <a:sym typeface="+mn-ea"/>
              </a:rPr>
              <a:t>”</a:t>
            </a:r>
            <a:endParaRPr lang="en-US" altLang="zh-CN" b="1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7355" y="1348740"/>
            <a:ext cx="5128895" cy="37846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sz="2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Dali's snacks are very distinctive, such as the famous </a:t>
            </a:r>
            <a:r>
              <a:rPr sz="2000" b="1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milk fan</a:t>
            </a:r>
            <a:r>
              <a:rPr sz="2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, </a:t>
            </a:r>
            <a:r>
              <a:rPr sz="2000" b="1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wonderful pieces of bait</a:t>
            </a:r>
            <a:r>
              <a:rPr sz="2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, </a:t>
            </a:r>
            <a:r>
              <a:rPr sz="2000" b="1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crispy baba</a:t>
            </a:r>
            <a:r>
              <a:rPr sz="2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 and </a:t>
            </a:r>
            <a:r>
              <a:rPr sz="2000" b="1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smooth and tender cold chicken rice noodles</a:t>
            </a:r>
            <a:r>
              <a:rPr sz="2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. "Plum Well Restaurant" on </a:t>
            </a:r>
            <a:r>
              <a:rPr sz="2000" b="1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Renmin Road</a:t>
            </a:r>
            <a:r>
              <a:rPr sz="2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 is a time-honored food brand in Dali.</a:t>
            </a:r>
            <a:endParaRPr sz="2000" dirty="0">
              <a:solidFill>
                <a:srgbClr val="580000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360" y="326390"/>
            <a:ext cx="3472815" cy="583565"/>
          </a:xfrm>
          <a:prstGeom prst="rect">
            <a:avLst/>
          </a:prstGeom>
          <a:noFill/>
          <a:ln>
            <a:solidFill>
              <a:srgbClr val="580000"/>
            </a:solidFill>
          </a:ln>
        </p:spPr>
        <p:txBody>
          <a:bodyPr vert="horz" wrap="square" rtlCol="0">
            <a:spAutoFit/>
          </a:bodyPr>
          <a:p>
            <a:r>
              <a:rPr lang="zh-CN" altLang="en-US" sz="32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Cuisine</a:t>
            </a:r>
            <a:endParaRPr lang="zh-CN" altLang="en-US" sz="3200" dirty="0">
              <a:solidFill>
                <a:srgbClr val="580000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7210" y="606425"/>
            <a:ext cx="5052060" cy="3177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615" y="3449320"/>
            <a:ext cx="5006340" cy="281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60" y="492760"/>
            <a:ext cx="4770120" cy="2545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55" y="2684145"/>
            <a:ext cx="4747260" cy="3215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10" y="577850"/>
            <a:ext cx="5524500" cy="2842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30725" y="6187440"/>
            <a:ext cx="2414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milk fan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4675" y="3347085"/>
            <a:ext cx="2546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wonderful pieces of bait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24545" y="3569970"/>
            <a:ext cx="2930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smooth and tender cold chicken rice noodles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32280"/>
            <a:ext cx="12192000" cy="4114800"/>
          </a:xfrm>
          <a:prstGeom prst="rect">
            <a:avLst/>
          </a:prstGeom>
          <a:solidFill>
            <a:srgbClr val="58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34690" y="2886075"/>
            <a:ext cx="5450205" cy="9220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rtlCol="0">
            <a:spAutoFit/>
          </a:bodyPr>
          <a:lstStyle/>
          <a:p>
            <a:pPr algn="ctr" fontAlgn="auto"/>
            <a:r>
              <a:rPr lang="zh-CN" altLang="en-US" sz="5400" b="1" i="1" dirty="0">
                <a:solidFill>
                  <a:schemeClr val="bg2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4.Scenic area</a:t>
            </a:r>
            <a:endParaRPr lang="zh-CN" altLang="en-US" sz="5400" b="1" i="1" dirty="0">
              <a:solidFill>
                <a:schemeClr val="bg2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0a90d65d9351ccf91ab7c19670551d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080" y="172720"/>
            <a:ext cx="3947160" cy="61125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0915" y="6360160"/>
            <a:ext cx="2809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Tour Bus Route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40655" y="1217295"/>
            <a:ext cx="54673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Dali state national scenic area, with a total area of 1016 square kilometers. It consists of Cangshan Erhai Scenic area, Webaoshan Scenic area, Shibaoshan Scenic area, Jizu Mountain scenic area, and Taiping Lake Scenic area.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61610" y="3763010"/>
            <a:ext cx="54463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The </a:t>
            </a:r>
            <a:r>
              <a:rPr lang="zh-CN" altLang="en-US" b="1"/>
              <a:t>main scenic spots</a:t>
            </a:r>
            <a:r>
              <a:rPr lang="zh-CN" altLang="en-US"/>
              <a:t> are: Erhai Lake, Cangshan Mountain, Dali Ancient City, Dali Tianlong Eight part Film and television City, Dali Digse Town, Chongsheng Temple three towers, Zhoucheng ancient village, Butterfly Spring.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601345"/>
            <a:ext cx="5562600" cy="38709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765" y="1286510"/>
            <a:ext cx="5334000" cy="28041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64920" y="4939665"/>
            <a:ext cx="3793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Chongsheng Temple three towers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188200" y="4571365"/>
            <a:ext cx="3266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Erhai Lake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89900" y="1219200"/>
            <a:ext cx="3530600" cy="4508500"/>
          </a:xfrm>
          <a:prstGeom prst="rect">
            <a:avLst/>
          </a:prstGeom>
          <a:noFill/>
          <a:ln w="34925">
            <a:solidFill>
              <a:srgbClr val="5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8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560" y="1429385"/>
            <a:ext cx="6875780" cy="3998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01380" y="3106420"/>
            <a:ext cx="2707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Dali Tianlong Eight part Film and television City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228600" y="1545166"/>
            <a:ext cx="12420600" cy="3699933"/>
          </a:xfrm>
          <a:prstGeom prst="rect">
            <a:avLst/>
          </a:prstGeom>
          <a:solidFill>
            <a:srgbClr val="5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165" y="4070350"/>
            <a:ext cx="5593080" cy="33832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525" y="102235"/>
            <a:ext cx="4998720" cy="2880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080" y="4009390"/>
            <a:ext cx="5608320" cy="335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040" y="1771650"/>
            <a:ext cx="5448300" cy="32461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10920" y="597535"/>
            <a:ext cx="4959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Butterfly Spring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6bafabf2ab2fa7ddb12cfb.jpg_r_1024x683x95_a437ac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46325" y="2216785"/>
            <a:ext cx="7174865" cy="15684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 fontAlgn="auto"/>
            <a:r>
              <a:rPr lang="zh-CN" altLang="en-US" sz="9600" b="1" i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Thank</a:t>
            </a:r>
            <a:r>
              <a:rPr lang="zh-CN" altLang="en-US" sz="9600" b="1" i="1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 </a:t>
            </a:r>
            <a:r>
              <a:rPr lang="zh-CN" altLang="en-US" sz="9600" b="1" i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you</a:t>
            </a:r>
            <a:endParaRPr lang="zh-CN" altLang="en-US" sz="9600" b="1" i="1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57245" y="4057650"/>
            <a:ext cx="5679440" cy="368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 wrap="square" rtlCol="0">
            <a:spAutoFit/>
          </a:bodyPr>
          <a:p>
            <a:r>
              <a:rPr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Team members</a:t>
            </a:r>
            <a:r>
              <a:rPr lang="en-US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杨晨露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何力凯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吴佳丽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张卓童</a:t>
            </a:r>
            <a:r>
              <a:rPr lang="en-US" altLang="zh-CN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zh-CN" altLang="en-US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尹日尧</a:t>
            </a:r>
            <a:endParaRPr lang="zh-CN" altLang="en-US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2543"/>
            <a:ext cx="12192000" cy="81205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6880" y="290830"/>
            <a:ext cx="3982720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content </a:t>
            </a:r>
            <a:endParaRPr lang="zh-CN" altLang="en-US" sz="7200" dirty="0">
              <a:solidFill>
                <a:schemeClr val="bg1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21485" y="2086610"/>
            <a:ext cx="6186805" cy="5835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1.</a:t>
            </a:r>
            <a:r>
              <a:rPr lang="zh-CN" altLang="en-US" sz="3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geographical location</a:t>
            </a:r>
            <a:endParaRPr lang="zh-CN" altLang="en-US" sz="3200" dirty="0">
              <a:solidFill>
                <a:schemeClr val="bg1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21485" y="3302635"/>
            <a:ext cx="6186805" cy="5835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2.</a:t>
            </a:r>
            <a:r>
              <a:rPr lang="zh-CN" altLang="en-US" sz="3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Culture</a:t>
            </a:r>
            <a:endParaRPr lang="zh-CN" altLang="en-US" sz="3200" dirty="0">
              <a:solidFill>
                <a:schemeClr val="bg1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20850" y="4384675"/>
            <a:ext cx="6187440" cy="5835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3.Architecture and Cuisine</a:t>
            </a:r>
            <a:endParaRPr lang="en-US" altLang="zh-CN" sz="3200" dirty="0">
              <a:solidFill>
                <a:schemeClr val="bg1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21485" y="5466715"/>
            <a:ext cx="6186805" cy="5835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4.</a:t>
            </a:r>
            <a:r>
              <a:rPr lang="zh-CN" altLang="en-US" sz="3200" dirty="0">
                <a:solidFill>
                  <a:schemeClr val="bg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Scenic area</a:t>
            </a:r>
            <a:endParaRPr lang="zh-CN" altLang="en-US" sz="3200" dirty="0">
              <a:solidFill>
                <a:schemeClr val="bg1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52600"/>
            <a:ext cx="12192000" cy="4114800"/>
          </a:xfrm>
          <a:prstGeom prst="rect">
            <a:avLst/>
          </a:prstGeom>
          <a:solidFill>
            <a:srgbClr val="58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25625" y="2665095"/>
            <a:ext cx="9111615" cy="9220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rtlCol="0">
            <a:spAutoFit/>
          </a:bodyPr>
          <a:lstStyle/>
          <a:p>
            <a:pPr algn="l"/>
            <a:r>
              <a:rPr lang="zh-CN" altLang="en-US" sz="5400" b="1" i="1" dirty="0">
                <a:solidFill>
                  <a:schemeClr val="bg2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1.geographical location</a:t>
            </a:r>
            <a:endParaRPr lang="zh-CN" altLang="en-US" sz="5400" b="1" i="1" dirty="0">
              <a:solidFill>
                <a:schemeClr val="bg2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5305" y="278130"/>
            <a:ext cx="6425565" cy="5835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rtlCol="0">
            <a:spAutoFit/>
          </a:bodyPr>
          <a:lstStyle/>
          <a:p>
            <a:r>
              <a:rPr lang="en-US" altLang="zh-CN" sz="3200" i="1" dirty="0">
                <a:solidFill>
                  <a:schemeClr val="tx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  <a:sym typeface="+mn-ea"/>
              </a:rPr>
              <a:t>1.</a:t>
            </a:r>
            <a:r>
              <a:rPr lang="zh-CN" altLang="en-US" sz="3200" i="1" dirty="0">
                <a:solidFill>
                  <a:schemeClr val="tx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  <a:sym typeface="+mn-ea"/>
              </a:rPr>
              <a:t>geographical location</a:t>
            </a:r>
            <a:endParaRPr lang="zh-CN" altLang="en-US" sz="3200" i="1" dirty="0">
              <a:solidFill>
                <a:schemeClr val="tx1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8375" y="1503680"/>
            <a:ext cx="51689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Dali is located in northwest China's Yunnan province, at the southern end of the Hengduan Mountains, a plateau basin surrounded by mountains and rivers.</a:t>
            </a:r>
            <a:r>
              <a:rPr lang="zh-CN" altLang="en-US" b="1"/>
              <a:t>Therefore, the annual temperature difference is small and the four seasons are not obvious.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968375" y="4817110"/>
            <a:ext cx="5944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"The four-hour atmosphere is often like early spring, cold stops in cold, summer stops at temperature"</a:t>
            </a:r>
            <a:endParaRPr lang="zh-CN" altLang="en-US"/>
          </a:p>
        </p:txBody>
      </p:sp>
      <p:pic>
        <p:nvPicPr>
          <p:cNvPr id="12" name="图片 11" descr="ef289ea7e5268ba5e63520075374d1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7335" y="0"/>
            <a:ext cx="5574665" cy="3721100"/>
          </a:xfrm>
          <a:prstGeom prst="rect">
            <a:avLst/>
          </a:prstGeom>
        </p:spPr>
      </p:pic>
      <p:pic>
        <p:nvPicPr>
          <p:cNvPr id="13" name="图片 12" descr="9718b6afee821964717cbc0963beba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245" y="4130040"/>
            <a:ext cx="4250690" cy="2550795"/>
          </a:xfrm>
          <a:prstGeom prst="rect">
            <a:avLst/>
          </a:prstGeom>
        </p:spPr>
      </p:pic>
      <p:pic>
        <p:nvPicPr>
          <p:cNvPr id="11" name="图片 10" descr="5ee3dfde6bd192c4625bbe32cdcc9d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880" y="2090420"/>
            <a:ext cx="3429000" cy="2270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6415" y="222885"/>
            <a:ext cx="6425565" cy="5835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rtlCol="0">
            <a:spAutoFit/>
          </a:bodyPr>
          <a:lstStyle/>
          <a:p>
            <a:r>
              <a:rPr lang="en-US" altLang="zh-CN" sz="3200" i="1" dirty="0">
                <a:solidFill>
                  <a:schemeClr val="tx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  <a:sym typeface="+mn-ea"/>
              </a:rPr>
              <a:t>1.</a:t>
            </a:r>
            <a:r>
              <a:rPr lang="zh-CN" altLang="en-US" sz="3200" i="1" dirty="0">
                <a:solidFill>
                  <a:schemeClr val="tx1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  <a:sym typeface="+mn-ea"/>
              </a:rPr>
              <a:t>geographical location</a:t>
            </a:r>
            <a:endParaRPr lang="zh-CN" altLang="en-US" sz="3200" i="1" dirty="0">
              <a:solidFill>
                <a:schemeClr val="tx1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  <a:sym typeface="+mn-ea"/>
            </a:endParaRPr>
          </a:p>
        </p:txBody>
      </p:sp>
      <p:pic>
        <p:nvPicPr>
          <p:cNvPr id="2" name="图片 1" descr="a164f919eecd849d88086274683a748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1260" y="1520190"/>
            <a:ext cx="9525000" cy="517207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8213725" y="4027170"/>
            <a:ext cx="508000" cy="889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191260" y="1056005"/>
            <a:ext cx="6229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Dali City, Dali Prefecture, Yunnan Province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52600"/>
            <a:ext cx="12192000" cy="4114800"/>
          </a:xfrm>
          <a:prstGeom prst="rect">
            <a:avLst/>
          </a:prstGeom>
          <a:solidFill>
            <a:srgbClr val="58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96385" y="2886075"/>
            <a:ext cx="4588510" cy="9220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rtlCol="0">
            <a:spAutoFit/>
          </a:bodyPr>
          <a:lstStyle/>
          <a:p>
            <a:pPr algn="ctr" fontAlgn="auto"/>
            <a:r>
              <a:rPr lang="zh-CN" altLang="en-US" sz="5400" b="1" i="1" dirty="0">
                <a:solidFill>
                  <a:schemeClr val="bg2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2.Culture</a:t>
            </a:r>
            <a:endParaRPr lang="zh-CN" altLang="en-US" sz="5400" b="1" i="1" dirty="0">
              <a:solidFill>
                <a:schemeClr val="bg2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4190" y="1203960"/>
            <a:ext cx="5163185" cy="42462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There are 13 ethnic groups living in Dali city, including han, Bai, Yi, Hui, Lisu, Miao, Naxi, Zhuang, Zang, Brown, Lahu, Achang and Dai. There are 8 less populated ethnic groups, namely lisu, Miao, Dai, Achang, Zhuang, Tibetan, Brown, lahu and so on. </a:t>
            </a:r>
            <a:r>
              <a:rPr lang="zh-CN" altLang="en-US" sz="2000" b="1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The Bai nationality is the main inhabitant population.</a:t>
            </a:r>
            <a:endParaRPr lang="zh-CN" altLang="en-US" sz="2000" b="1" dirty="0">
              <a:solidFill>
                <a:srgbClr val="580000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360" y="326390"/>
            <a:ext cx="4819650" cy="583565"/>
          </a:xfrm>
          <a:prstGeom prst="rect">
            <a:avLst/>
          </a:prstGeom>
          <a:noFill/>
          <a:ln>
            <a:solidFill>
              <a:srgbClr val="580000"/>
            </a:solidFill>
          </a:ln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Resident population</a:t>
            </a:r>
            <a:endParaRPr lang="zh-CN" altLang="en-US" sz="3200" dirty="0">
              <a:solidFill>
                <a:srgbClr val="580000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r="18007" b="8231"/>
          <a:stretch>
            <a:fillRect/>
          </a:stretch>
        </p:blipFill>
        <p:spPr>
          <a:xfrm>
            <a:off x="6337300" y="111125"/>
            <a:ext cx="3611245" cy="57130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1104900"/>
            <a:ext cx="3771900" cy="2857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640" y="3962400"/>
            <a:ext cx="3261360" cy="289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adef3f2898092f84f829b55bbb6270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22780"/>
            <a:ext cx="3793490" cy="25266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4838700"/>
            <a:ext cx="3793490" cy="706755"/>
          </a:xfrm>
          <a:prstGeom prst="rect">
            <a:avLst/>
          </a:prstGeom>
          <a:noFill/>
          <a:ln>
            <a:solidFill>
              <a:srgbClr val="580000"/>
            </a:solidFill>
          </a:ln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Three courses of tea</a:t>
            </a:r>
            <a:endParaRPr lang="zh-CN" altLang="en-US" sz="2000" dirty="0">
              <a:solidFill>
                <a:srgbClr val="580000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360" y="326390"/>
            <a:ext cx="4819650" cy="583565"/>
          </a:xfrm>
          <a:prstGeom prst="rect">
            <a:avLst/>
          </a:prstGeom>
          <a:noFill/>
          <a:ln>
            <a:solidFill>
              <a:srgbClr val="580000"/>
            </a:solidFill>
          </a:ln>
        </p:spPr>
        <p:txBody>
          <a:bodyPr vert="horz" wrap="square" rtlCol="0">
            <a:spAutoFit/>
          </a:bodyPr>
          <a:p>
            <a:r>
              <a:rPr lang="zh-CN" altLang="en-US" sz="32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Bai culture</a:t>
            </a:r>
            <a:endParaRPr lang="zh-CN" altLang="en-US" sz="3200" dirty="0">
              <a:solidFill>
                <a:srgbClr val="580000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70730" y="4838700"/>
            <a:ext cx="3804920" cy="706755"/>
          </a:xfrm>
          <a:prstGeom prst="rect">
            <a:avLst/>
          </a:prstGeom>
          <a:noFill/>
          <a:ln>
            <a:solidFill>
              <a:srgbClr val="580000"/>
            </a:solidFill>
          </a:ln>
        </p:spPr>
        <p:txBody>
          <a:bodyPr vert="horz"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Bai tone</a:t>
            </a:r>
            <a:endParaRPr lang="zh-CN" altLang="en-US" sz="2000" dirty="0">
              <a:solidFill>
                <a:srgbClr val="580000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730" y="1821815"/>
            <a:ext cx="3736340" cy="27781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13495" y="4838700"/>
            <a:ext cx="3278505" cy="706755"/>
          </a:xfrm>
          <a:prstGeom prst="rect">
            <a:avLst/>
          </a:prstGeom>
          <a:noFill/>
          <a:ln>
            <a:solidFill>
              <a:srgbClr val="580000"/>
            </a:solidFill>
          </a:ln>
        </p:spPr>
        <p:txBody>
          <a:bodyPr vert="horz"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580000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Dali tie-dye</a:t>
            </a:r>
            <a:endParaRPr lang="zh-CN" altLang="en-US" sz="2000" dirty="0">
              <a:solidFill>
                <a:srgbClr val="580000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262745" y="1670050"/>
            <a:ext cx="2580005" cy="3278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752600"/>
            <a:ext cx="12192000" cy="4114800"/>
          </a:xfrm>
          <a:prstGeom prst="rect">
            <a:avLst/>
          </a:prstGeom>
          <a:solidFill>
            <a:srgbClr val="58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98905" y="2825115"/>
            <a:ext cx="9577705" cy="9220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rtlCol="0">
            <a:spAutoFit/>
          </a:bodyPr>
          <a:lstStyle/>
          <a:p>
            <a:pPr algn="ctr" fontAlgn="auto"/>
            <a:r>
              <a:rPr lang="zh-CN" altLang="en-US" sz="5400" b="1" i="1" dirty="0">
                <a:solidFill>
                  <a:schemeClr val="bg2"/>
                </a:solidFill>
                <a:latin typeface="中山行书百年纪念版" panose="02010609000101010101" pitchFamily="49" charset="-122"/>
                <a:ea typeface="中山行书百年纪念版" panose="02010609000101010101" pitchFamily="49" charset="-122"/>
              </a:rPr>
              <a:t>3.Architecture and Cuisine</a:t>
            </a:r>
            <a:endParaRPr lang="zh-CN" altLang="en-US" sz="5400" b="1" i="1" dirty="0">
              <a:solidFill>
                <a:schemeClr val="bg2"/>
              </a:solidFill>
              <a:latin typeface="中山行书百年纪念版" panose="02010609000101010101" pitchFamily="49" charset="-122"/>
              <a:ea typeface="中山行书百年纪念版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KSO_WM_UNIT_PLACING_PICTURE_USER_VIEWPORT" val="{&quot;height&quot;:8145,&quot;width&quot;:15000}"/>
</p:tagLst>
</file>

<file path=ppt/tags/tag5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2661</Words>
  <Application>WPS 演示</Application>
  <PresentationFormat>宽屏</PresentationFormat>
  <Paragraphs>80</Paragraphs>
  <Slides>19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宋体</vt:lpstr>
      <vt:lpstr>Wingdings</vt:lpstr>
      <vt:lpstr>中山行书百年纪念版</vt:lpstr>
      <vt:lpstr>微软雅黑</vt:lpstr>
      <vt:lpstr>Arial Unicode MS</vt:lpstr>
      <vt:lpstr>等线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克卜勒</cp:lastModifiedBy>
  <cp:revision>39</cp:revision>
  <dcterms:created xsi:type="dcterms:W3CDTF">2022-05-03T11:23:19Z</dcterms:created>
  <dcterms:modified xsi:type="dcterms:W3CDTF">2022-05-03T13:38:53Z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63726A29BA8A4474A7DD2AAFC077A32E</vt:lpwstr>
  </property>
  <property fmtid="{D5CDD505-2E9C-101B-9397-08002B2CF9AE}" pid="3" name="KSOProductBuildVer">
    <vt:lpwstr>2052-11.1.0.11691</vt:lpwstr>
  </property>
</Properties>
</file>